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7583E0-8A5B-4121-BF2B-8C11AC3F160B}" v="7" dt="2024-07-19T05:54:37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6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口貴" userId="a64c151d-8062-471f-8d11-1fd26f00270d" providerId="ADAL" clId="{3B7583E0-8A5B-4121-BF2B-8C11AC3F160B}"/>
    <pc:docChg chg="modSld">
      <pc:chgData name="山口貴" userId="a64c151d-8062-471f-8d11-1fd26f00270d" providerId="ADAL" clId="{3B7583E0-8A5B-4121-BF2B-8C11AC3F160B}" dt="2024-07-04T00:23:21.778" v="64"/>
      <pc:docMkLst>
        <pc:docMk/>
      </pc:docMkLst>
      <pc:sldChg chg="modSp mod">
        <pc:chgData name="山口貴" userId="a64c151d-8062-471f-8d11-1fd26f00270d" providerId="ADAL" clId="{3B7583E0-8A5B-4121-BF2B-8C11AC3F160B}" dt="2024-07-04T00:18:35" v="23"/>
        <pc:sldMkLst>
          <pc:docMk/>
          <pc:sldMk cId="148608578" sldId="256"/>
        </pc:sldMkLst>
        <pc:spChg chg="mod">
          <ac:chgData name="山口貴" userId="a64c151d-8062-471f-8d11-1fd26f00270d" providerId="ADAL" clId="{3B7583E0-8A5B-4121-BF2B-8C11AC3F160B}" dt="2024-07-04T00:18:35" v="23"/>
          <ac:spMkLst>
            <pc:docMk/>
            <pc:sldMk cId="148608578" sldId="256"/>
            <ac:spMk id="4" creationId="{62A521F0-F800-40AA-A9D2-0A6D4A73AD12}"/>
          </ac:spMkLst>
        </pc:spChg>
      </pc:sldChg>
      <pc:sldChg chg="modSp mod">
        <pc:chgData name="山口貴" userId="a64c151d-8062-471f-8d11-1fd26f00270d" providerId="ADAL" clId="{3B7583E0-8A5B-4121-BF2B-8C11AC3F160B}" dt="2024-07-04T00:23:21.778" v="64"/>
        <pc:sldMkLst>
          <pc:docMk/>
          <pc:sldMk cId="2733838022" sldId="269"/>
        </pc:sldMkLst>
        <pc:spChg chg="mod">
          <ac:chgData name="山口貴" userId="a64c151d-8062-471f-8d11-1fd26f00270d" providerId="ADAL" clId="{3B7583E0-8A5B-4121-BF2B-8C11AC3F160B}" dt="2024-07-04T00:23:21.778" v="64"/>
          <ac:spMkLst>
            <pc:docMk/>
            <pc:sldMk cId="2733838022" sldId="269"/>
            <ac:spMk id="4" creationId="{3099ED1D-6408-429A-9604-F6E2BAB3EBFB}"/>
          </ac:spMkLst>
        </pc:spChg>
      </pc:sldChg>
    </pc:docChg>
  </pc:docChgLst>
  <pc:docChgLst>
    <pc:chgData name="酒井 優" userId="412be317f07955cf" providerId="LiveId" clId="{17E5FA9C-D47F-4005-87F1-0A53407C4F29}"/>
    <pc:docChg chg="modSld">
      <pc:chgData name="酒井 優" userId="412be317f07955cf" providerId="LiveId" clId="{17E5FA9C-D47F-4005-87F1-0A53407C4F29}" dt="2022-02-01T11:19:25.282" v="1" actId="113"/>
      <pc:docMkLst>
        <pc:docMk/>
      </pc:docMkLst>
      <pc:sldChg chg="modSp mod">
        <pc:chgData name="酒井 優" userId="412be317f07955cf" providerId="LiveId" clId="{17E5FA9C-D47F-4005-87F1-0A53407C4F29}" dt="2022-02-01T11:19:25.282" v="1" actId="113"/>
        <pc:sldMkLst>
          <pc:docMk/>
          <pc:sldMk cId="148608578" sldId="256"/>
        </pc:sldMkLst>
        <pc:spChg chg="mod">
          <ac:chgData name="酒井 優" userId="412be317f07955cf" providerId="LiveId" clId="{17E5FA9C-D47F-4005-87F1-0A53407C4F29}" dt="2022-02-01T11:19:25.282" v="1" actId="113"/>
          <ac:spMkLst>
            <pc:docMk/>
            <pc:sldMk cId="148608578" sldId="256"/>
            <ac:spMk id="4" creationId="{62A521F0-F800-40AA-A9D2-0A6D4A73AD12}"/>
          </ac:spMkLst>
        </pc:spChg>
      </pc:sldChg>
    </pc:docChg>
  </pc:docChgLst>
  <pc:docChgLst>
    <pc:chgData name="酒井優" userId="831d02d8-729b-4a8b-956a-f9ff07531a35" providerId="ADAL" clId="{E409F6A9-9F08-416F-B120-B8640D305B36}"/>
    <pc:docChg chg="modSld">
      <pc:chgData name="酒井優" userId="831d02d8-729b-4a8b-956a-f9ff07531a35" providerId="ADAL" clId="{E409F6A9-9F08-416F-B120-B8640D305B36}" dt="2021-08-18T11:27:21.533" v="51" actId="207"/>
      <pc:docMkLst>
        <pc:docMk/>
      </pc:docMkLst>
      <pc:sldChg chg="modSp mod">
        <pc:chgData name="酒井優" userId="831d02d8-729b-4a8b-956a-f9ff07531a35" providerId="ADAL" clId="{E409F6A9-9F08-416F-B120-B8640D305B36}" dt="2021-07-30T00:34:40.486" v="31" actId="6549"/>
        <pc:sldMkLst>
          <pc:docMk/>
          <pc:sldMk cId="148608578" sldId="256"/>
        </pc:sldMkLst>
        <pc:spChg chg="mod">
          <ac:chgData name="酒井優" userId="831d02d8-729b-4a8b-956a-f9ff07531a35" providerId="ADAL" clId="{E409F6A9-9F08-416F-B120-B8640D305B36}" dt="2021-07-30T00:34:40.486" v="31" actId="6549"/>
          <ac:spMkLst>
            <pc:docMk/>
            <pc:sldMk cId="148608578" sldId="256"/>
            <ac:spMk id="4" creationId="{62A521F0-F800-40AA-A9D2-0A6D4A73AD12}"/>
          </ac:spMkLst>
        </pc:spChg>
      </pc:sldChg>
      <pc:sldChg chg="modSp mod">
        <pc:chgData name="酒井優" userId="831d02d8-729b-4a8b-956a-f9ff07531a35" providerId="ADAL" clId="{E409F6A9-9F08-416F-B120-B8640D305B36}" dt="2021-08-18T11:27:08.961" v="41" actId="207"/>
        <pc:sldMkLst>
          <pc:docMk/>
          <pc:sldMk cId="2438646466" sldId="263"/>
        </pc:sldMkLst>
        <pc:spChg chg="mod">
          <ac:chgData name="酒井優" userId="831d02d8-729b-4a8b-956a-f9ff07531a35" providerId="ADAL" clId="{E409F6A9-9F08-416F-B120-B8640D305B36}" dt="2021-08-18T11:27:08.961" v="41" actId="207"/>
          <ac:spMkLst>
            <pc:docMk/>
            <pc:sldMk cId="2438646466" sldId="263"/>
            <ac:spMk id="2" creationId="{9F84B652-6837-4827-94C3-C8AB8805347D}"/>
          </ac:spMkLst>
        </pc:spChg>
      </pc:sldChg>
      <pc:sldChg chg="modSp mod">
        <pc:chgData name="酒井優" userId="831d02d8-729b-4a8b-956a-f9ff07531a35" providerId="ADAL" clId="{E409F6A9-9F08-416F-B120-B8640D305B36}" dt="2021-08-18T11:27:21.533" v="51" actId="207"/>
        <pc:sldMkLst>
          <pc:docMk/>
          <pc:sldMk cId="2382009833" sldId="264"/>
        </pc:sldMkLst>
        <pc:spChg chg="mod">
          <ac:chgData name="酒井優" userId="831d02d8-729b-4a8b-956a-f9ff07531a35" providerId="ADAL" clId="{E409F6A9-9F08-416F-B120-B8640D305B36}" dt="2021-08-18T11:27:21.533" v="51" actId="207"/>
          <ac:spMkLst>
            <pc:docMk/>
            <pc:sldMk cId="2382009833" sldId="264"/>
            <ac:spMk id="2" creationId="{198C2914-639A-49FC-AF14-1A8BCD15A8AD}"/>
          </ac:spMkLst>
        </pc:spChg>
      </pc:sldChg>
    </pc:docChg>
  </pc:docChgLst>
  <pc:docChgLst>
    <pc:chgData name="酒井 優" userId="412be317f07955cf" providerId="LiveId" clId="{AF19374F-5F5C-42EE-BCF4-71C9F3D53C9D}"/>
    <pc:docChg chg="modSld">
      <pc:chgData name="酒井 優" userId="412be317f07955cf" providerId="LiveId" clId="{AF19374F-5F5C-42EE-BCF4-71C9F3D53C9D}" dt="2021-07-12T04:43:10.685" v="508" actId="20577"/>
      <pc:docMkLst>
        <pc:docMk/>
      </pc:docMkLst>
      <pc:sldChg chg="modSp mod">
        <pc:chgData name="酒井 優" userId="412be317f07955cf" providerId="LiveId" clId="{AF19374F-5F5C-42EE-BCF4-71C9F3D53C9D}" dt="2021-07-12T04:41:26.839" v="118" actId="20577"/>
        <pc:sldMkLst>
          <pc:docMk/>
          <pc:sldMk cId="2382009833" sldId="264"/>
        </pc:sldMkLst>
        <pc:spChg chg="mod">
          <ac:chgData name="酒井 優" userId="412be317f07955cf" providerId="LiveId" clId="{AF19374F-5F5C-42EE-BCF4-71C9F3D53C9D}" dt="2021-07-12T04:41:26.839" v="118" actId="20577"/>
          <ac:spMkLst>
            <pc:docMk/>
            <pc:sldMk cId="2382009833" sldId="264"/>
            <ac:spMk id="2" creationId="{198C2914-639A-49FC-AF14-1A8BCD15A8AD}"/>
          </ac:spMkLst>
        </pc:spChg>
      </pc:sldChg>
      <pc:sldChg chg="addSp modSp mod">
        <pc:chgData name="酒井 優" userId="412be317f07955cf" providerId="LiveId" clId="{AF19374F-5F5C-42EE-BCF4-71C9F3D53C9D}" dt="2021-07-12T04:43:10.685" v="508" actId="20577"/>
        <pc:sldMkLst>
          <pc:docMk/>
          <pc:sldMk cId="582855666" sldId="265"/>
        </pc:sldMkLst>
        <pc:spChg chg="add mod">
          <ac:chgData name="酒井 優" userId="412be317f07955cf" providerId="LiveId" clId="{AF19374F-5F5C-42EE-BCF4-71C9F3D53C9D}" dt="2021-07-12T04:43:10.685" v="508" actId="20577"/>
          <ac:spMkLst>
            <pc:docMk/>
            <pc:sldMk cId="582855666" sldId="265"/>
            <ac:spMk id="2" creationId="{89B086C8-761B-4624-8ED5-1C4A5E1003D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52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07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71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75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3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8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10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42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75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49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35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73AAA-F871-41ED-88AB-CE882E864448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54BB3-EB63-4E36-A7FF-9EC66DC22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9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A521F0-F800-40AA-A9D2-0A6D4A73AD12}"/>
              </a:ext>
            </a:extLst>
          </p:cNvPr>
          <p:cNvSpPr txBox="1"/>
          <p:nvPr/>
        </p:nvSpPr>
        <p:spPr>
          <a:xfrm>
            <a:off x="169333" y="395111"/>
            <a:ext cx="95955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この様式について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・第３回毛呂山町ビジネスコンテスト　一次審査および二次審査での、プレゼン＆配布資料の様式となります。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・この様式の使用を強制するものではありませんが、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各項目については統一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とさせていた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だきます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・また、フォントやページデザインなど、ビジネスプランの内容に合わせて変更してくだ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さい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文章だけでなく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図表や写真を用いて「伝わりやすさ」を意識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・本ビジネスコンテストは、「若者」に向けたビジネス（利用・雇用）のコンテストとな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りますので、その点も意識してください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・本ビジコンへの参加を考える方は、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この様式を埋めるところから事業計画を練り上げ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みてください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こちらで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企画提案書のアウトラインを整理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し、企画提案書を作成する際には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こちらの内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容に肉付け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をするイメージで作成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していただくとスムーズです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0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F3C04A-DEEF-4CD9-9FA9-0B9FBDE948FF}"/>
              </a:ext>
            </a:extLst>
          </p:cNvPr>
          <p:cNvSpPr txBox="1"/>
          <p:nvPr/>
        </p:nvSpPr>
        <p:spPr>
          <a:xfrm>
            <a:off x="383821" y="316088"/>
            <a:ext cx="9234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⑥提案事業の収支計画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事業開始年度から三年分の収支計画の概要を記載してください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収支計画の参考様式も用意しましたので、そちらもご活用ください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43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382976-385D-4832-ADE5-10FC174AF27D}"/>
              </a:ext>
            </a:extLst>
          </p:cNvPr>
          <p:cNvSpPr txBox="1"/>
          <p:nvPr/>
        </p:nvSpPr>
        <p:spPr>
          <a:xfrm>
            <a:off x="383821" y="316088"/>
            <a:ext cx="923474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⑦提案事業の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KPI</a:t>
            </a: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（１）提案事業で解決できる毛呂山町の課題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前述の内容をコンパクトに記載してください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課題解決後、毛呂山町がどのように変化するのかについても記載してください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（２）目標年度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（３）提案事業の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KPI</a:t>
            </a: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※KPI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達成に向けて今後行う事業なども記載すると、ポイントが高いです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7838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F7AE58-466B-43F7-A675-F68A2D8E279F}"/>
              </a:ext>
            </a:extLst>
          </p:cNvPr>
          <p:cNvSpPr txBox="1"/>
          <p:nvPr/>
        </p:nvSpPr>
        <p:spPr>
          <a:xfrm>
            <a:off x="383821" y="316088"/>
            <a:ext cx="9234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⑧加点要素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募集要項に記載された内容への関係性などを記載してください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募集要項に記載されていなくとも、アピールポイントになるものはこちらに記載してください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3534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E85EFC-5767-4EB0-8949-222E82476B2E}"/>
              </a:ext>
            </a:extLst>
          </p:cNvPr>
          <p:cNvSpPr txBox="1"/>
          <p:nvPr/>
        </p:nvSpPr>
        <p:spPr>
          <a:xfrm>
            <a:off x="383821" y="316088"/>
            <a:ext cx="92347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３．その他参考資料など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ここまでで表現しきれなかった内容などを記載してください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提案者のこれまでの実績などがわかる資料なども、こちらにお願いいたします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⇒イベントへの参加実績、他エリアでの実績　などを写真などをベース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001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73E4B-6929-4B49-B649-DA8FEAF026CA}"/>
              </a:ext>
            </a:extLst>
          </p:cNvPr>
          <p:cNvSpPr txBox="1"/>
          <p:nvPr/>
        </p:nvSpPr>
        <p:spPr>
          <a:xfrm>
            <a:off x="2561166" y="1873955"/>
            <a:ext cx="4783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（ビジネスプランの名称）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DE3609D-1846-4942-A590-EC80C8DCCE1E}"/>
              </a:ext>
            </a:extLst>
          </p:cNvPr>
          <p:cNvSpPr txBox="1"/>
          <p:nvPr/>
        </p:nvSpPr>
        <p:spPr>
          <a:xfrm>
            <a:off x="2561166" y="4792129"/>
            <a:ext cx="4783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名称（氏名）：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252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8120007" y="4835334"/>
            <a:ext cx="1131820" cy="1262167"/>
            <a:chOff x="0" y="0"/>
            <a:chExt cx="2786018" cy="3106873"/>
          </a:xfrm>
        </p:grpSpPr>
        <p:sp>
          <p:nvSpPr>
            <p:cNvPr id="8" name="Freeform 8"/>
            <p:cNvSpPr/>
            <p:nvPr/>
          </p:nvSpPr>
          <p:spPr>
            <a:xfrm>
              <a:off x="1300368" y="0"/>
              <a:ext cx="1485650" cy="3106873"/>
            </a:xfrm>
            <a:custGeom>
              <a:avLst/>
              <a:gdLst/>
              <a:ahLst/>
              <a:cxnLst/>
              <a:rect l="l" t="t" r="r" b="b"/>
              <a:pathLst>
                <a:path w="1485650" h="3106873">
                  <a:moveTo>
                    <a:pt x="0" y="0"/>
                  </a:moveTo>
                  <a:lnTo>
                    <a:pt x="1485650" y="0"/>
                  </a:lnTo>
                  <a:lnTo>
                    <a:pt x="1485650" y="3106873"/>
                  </a:lnTo>
                  <a:lnTo>
                    <a:pt x="0" y="31068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sz="975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954976"/>
              <a:ext cx="1028998" cy="2151897"/>
            </a:xfrm>
            <a:custGeom>
              <a:avLst/>
              <a:gdLst/>
              <a:ahLst/>
              <a:cxnLst/>
              <a:rect l="l" t="t" r="r" b="b"/>
              <a:pathLst>
                <a:path w="1028998" h="2151897">
                  <a:moveTo>
                    <a:pt x="0" y="0"/>
                  </a:moveTo>
                  <a:lnTo>
                    <a:pt x="1028998" y="0"/>
                  </a:lnTo>
                  <a:lnTo>
                    <a:pt x="1028998" y="2151897"/>
                  </a:lnTo>
                  <a:lnTo>
                    <a:pt x="0" y="21518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sz="975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" name="AutoShape 10"/>
          <p:cNvSpPr/>
          <p:nvPr/>
        </p:nvSpPr>
        <p:spPr>
          <a:xfrm>
            <a:off x="0" y="1553238"/>
            <a:ext cx="9906000" cy="0"/>
          </a:xfrm>
          <a:prstGeom prst="line">
            <a:avLst/>
          </a:prstGeom>
          <a:ln w="38100" cap="flat">
            <a:solidFill>
              <a:srgbClr val="247233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 sz="975"/>
          </a:p>
        </p:txBody>
      </p:sp>
      <p:sp>
        <p:nvSpPr>
          <p:cNvPr id="11" name="Freeform 11"/>
          <p:cNvSpPr/>
          <p:nvPr/>
        </p:nvSpPr>
        <p:spPr>
          <a:xfrm>
            <a:off x="7622256" y="1843617"/>
            <a:ext cx="1680936" cy="1470055"/>
          </a:xfrm>
          <a:custGeom>
            <a:avLst/>
            <a:gdLst/>
            <a:ahLst/>
            <a:cxnLst/>
            <a:rect l="l" t="t" r="r" b="b"/>
            <a:pathLst>
              <a:path w="3103266" h="2713947">
                <a:moveTo>
                  <a:pt x="0" y="0"/>
                </a:moveTo>
                <a:lnTo>
                  <a:pt x="3103266" y="0"/>
                </a:lnTo>
                <a:lnTo>
                  <a:pt x="3103266" y="2713947"/>
                </a:lnTo>
                <a:lnTo>
                  <a:pt x="0" y="27139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ja-JP" altLang="en-US" sz="975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20022" y="2350932"/>
            <a:ext cx="4369424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247"/>
              </a:lnSpc>
              <a:spcBef>
                <a:spcPct val="0"/>
              </a:spcBef>
            </a:pPr>
            <a:r>
              <a:rPr lang="ja-JP" altLang="en-US" sz="3034" spc="1213" dirty="0">
                <a:solidFill>
                  <a:srgbClr val="2472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Heavy"/>
                <a:sym typeface="Noto Sans JP Heavy"/>
              </a:rPr>
              <a:t>柚子　花子</a:t>
            </a:r>
            <a:endParaRPr lang="en-US" sz="3034" spc="1213" dirty="0">
              <a:solidFill>
                <a:srgbClr val="247233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Heavy"/>
              <a:sym typeface="Noto Sans JP Heavy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20022" y="3052951"/>
            <a:ext cx="4369424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23"/>
              </a:lnSpc>
              <a:spcBef>
                <a:spcPct val="0"/>
              </a:spcBef>
            </a:pPr>
            <a:r>
              <a:rPr lang="en-US" sz="1516" spc="454" dirty="0">
                <a:solidFill>
                  <a:srgbClr val="7BA88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League Spartan"/>
                <a:sym typeface="League Spartan"/>
              </a:rPr>
              <a:t>Yuzu Hanako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920022" y="3579860"/>
            <a:ext cx="4369424" cy="9752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78"/>
              </a:lnSpc>
              <a:spcBef>
                <a:spcPct val="0"/>
              </a:spcBef>
            </a:pPr>
            <a:r>
              <a:rPr lang="en-US" sz="1516" spc="75">
                <a:solidFill>
                  <a:srgbClr val="2472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Medium"/>
                <a:sym typeface="Noto Sans JP Medium"/>
              </a:rPr>
              <a:t>生まれ育った自然豊かな街をよりよくしたいと思いセミナーやイベントの開催などをしながら、自然を守る活動をしています。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920022" y="1016566"/>
            <a:ext cx="7505508" cy="346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30"/>
              </a:lnSpc>
            </a:pPr>
            <a:r>
              <a:rPr lang="en-US" sz="1950" spc="585">
                <a:solidFill>
                  <a:srgbClr val="2472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Heavy"/>
                <a:sym typeface="Noto Sans JP Heavy"/>
              </a:rPr>
              <a:t>プロフィール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8AA4825-739F-7C4C-4771-E73666BFFE30}"/>
              </a:ext>
            </a:extLst>
          </p:cNvPr>
          <p:cNvSpPr/>
          <p:nvPr/>
        </p:nvSpPr>
        <p:spPr>
          <a:xfrm>
            <a:off x="5687607" y="2350932"/>
            <a:ext cx="3048000" cy="3169818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CBF905C-1EEF-A820-FAD8-D9D46895F6C4}"/>
              </a:ext>
            </a:extLst>
          </p:cNvPr>
          <p:cNvSpPr txBox="1"/>
          <p:nvPr/>
        </p:nvSpPr>
        <p:spPr>
          <a:xfrm>
            <a:off x="6792686" y="375117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382D47C-FE6F-44A7-98A9-49C1F05A696E}"/>
              </a:ext>
            </a:extLst>
          </p:cNvPr>
          <p:cNvSpPr txBox="1"/>
          <p:nvPr/>
        </p:nvSpPr>
        <p:spPr>
          <a:xfrm>
            <a:off x="383821" y="316088"/>
            <a:ext cx="92347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１．ビジネスプランの概要について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（１）ビジネスプランの概要（できる限り具体的に）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（２）このビジネスプランを考えたきっかけ・理由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自分のやりたいこと、世の中のトレンド、自分の周りのニーズや活用出来るビジネスの資源などから、このテーマを考えた理由について記述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601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36EB86-3EA0-4998-9715-0AD71BF4C4BF}"/>
              </a:ext>
            </a:extLst>
          </p:cNvPr>
          <p:cNvSpPr txBox="1"/>
          <p:nvPr/>
        </p:nvSpPr>
        <p:spPr>
          <a:xfrm>
            <a:off x="383821" y="316088"/>
            <a:ext cx="923474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①地域課題への対応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（１）毛呂山町の課題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第五次毛呂山町総合振興計画、第２期毛呂山町総合戦略などの内容を踏まえた課題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ヒント：行政計画の目標は、すべて課題の解決を目指したものです。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特に総合戦略における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KPI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は、提案事業の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KPI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にもつながるものです。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地域住民へのヒアリングなどを通じて得られた課題　　など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（２）このビジネスプランがどのように課題解決につながるか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776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17BD07-0EAA-4656-BF16-86106F05F877}"/>
              </a:ext>
            </a:extLst>
          </p:cNvPr>
          <p:cNvSpPr txBox="1"/>
          <p:nvPr/>
        </p:nvSpPr>
        <p:spPr>
          <a:xfrm>
            <a:off x="383821" y="316088"/>
            <a:ext cx="923474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②資金計画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（１）必要経費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（２）資金調達方法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本ビジネスコンテストによる補助金を、何に使うのか？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補助金でまかなえない資金をどのように調達するのか？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⇒金融機関からの融資？自己資金？経産省などの補助金？　など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8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584952-819E-4714-8978-FB2C9D86A516}"/>
              </a:ext>
            </a:extLst>
          </p:cNvPr>
          <p:cNvSpPr txBox="1"/>
          <p:nvPr/>
        </p:nvSpPr>
        <p:spPr>
          <a:xfrm>
            <a:off x="383821" y="316088"/>
            <a:ext cx="9234741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③提案事業の先進性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（１）対象となる顧客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顧客のニーズやウォンツに対して、提案事業のサービスがどのように「刺さる」のか？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（２）業界特性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日本全国での業界動向は？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毛呂山町（及び周辺エリア）での業界動向は？　競合他社は？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（３）提案者の強み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同業他社との差別化ポイントなど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84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99ED1D-6408-429A-9604-F6E2BAB3EBFB}"/>
              </a:ext>
            </a:extLst>
          </p:cNvPr>
          <p:cNvSpPr txBox="1"/>
          <p:nvPr/>
        </p:nvSpPr>
        <p:spPr>
          <a:xfrm>
            <a:off x="383821" y="316088"/>
            <a:ext cx="923474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④提案事業の市場性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（１）市場規模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潜在顧客数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＝可能性のある顧客数ｘ興味を持つ割合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（人）ｘ　販売単価（円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個や回）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ｘ　購入頻度（個や回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年・人）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市場規模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可能性市場規模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（円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年）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上記計算式によらず、統計調査などの数値をベースに検討することも可能です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（２）差別化できるポイント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このビジネスプランにおいて、薄利多売にならない工夫はあるか？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大手企業が参入した場合でも、対応できる差別化ポイントはあるか？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3838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B4A7A3-66DB-47BA-BBFA-3839468A956F}"/>
              </a:ext>
            </a:extLst>
          </p:cNvPr>
          <p:cNvSpPr txBox="1"/>
          <p:nvPr/>
        </p:nvSpPr>
        <p:spPr>
          <a:xfrm>
            <a:off x="383821" y="316088"/>
            <a:ext cx="923474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２．選定評価項目　⑤提案事業の将来性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（１）横展開の可能性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町内はもちろん、周辺エリアや埼玉県全域など、事業の拡大の可能性があるか？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（２）若い世代の共感が得られるか？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高齢化が進む現在、高齢者向けのサービスは確かに収益を上げやすいものですが、地域の持続性を考えると若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い世代の利用や活躍が必要です。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各種統計やニュースソース、民間企業によるアンケート結果などを用いて、提案事業が若い世代にとって魅力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的に映る可能性があるのかについて記載してください。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832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982</Words>
  <Application>Microsoft Office PowerPoint</Application>
  <PresentationFormat>A4 210 x 297 mm</PresentationFormat>
  <Paragraphs>195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酒井 優</dc:creator>
  <cp:lastModifiedBy>山口貴</cp:lastModifiedBy>
  <cp:revision>6</cp:revision>
  <dcterms:created xsi:type="dcterms:W3CDTF">2021-07-12T04:00:54Z</dcterms:created>
  <dcterms:modified xsi:type="dcterms:W3CDTF">2024-07-19T05:54:38Z</dcterms:modified>
</cp:coreProperties>
</file>